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44C78-A122-E7BC-A586-9D6DCCAE1511}" name="Anton Kuznetsov" initials="AK" userId="759ef88ec2497f1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33D"/>
    <a:srgbClr val="92CDE8"/>
    <a:srgbClr val="D6FFD9"/>
    <a:srgbClr val="DFF2E2"/>
    <a:srgbClr val="34708C"/>
    <a:srgbClr val="156082"/>
    <a:srgbClr val="74828C"/>
    <a:srgbClr val="AEBBBF"/>
    <a:srgbClr val="AEC2BB"/>
    <a:srgbClr val="D5D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3EAC0-BAA1-BCEF-59B6-ED4AEA66FFC4}" v="2837" dt="2024-11-23T19:31:30.976"/>
    <p1510:client id="{CF33A924-59F1-32EA-B0A3-175D0DA5FA17}" v="8" dt="2024-11-24T12:07:24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29" d="100"/>
          <a:sy n="129" d="100"/>
        </p:scale>
        <p:origin x="-67" y="-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7795" y="431575"/>
            <a:ext cx="3439684" cy="73541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000" b="1" dirty="0" err="1">
                <a:solidFill>
                  <a:srgbClr val="08233D"/>
                </a:solidFill>
                <a:latin typeface="Segoe UI"/>
                <a:cs typeface="Segoe UI"/>
              </a:rPr>
              <a:t>frog.study</a:t>
            </a:r>
            <a:endParaRPr lang="en-US" sz="5000" b="1">
              <a:solidFill>
                <a:srgbClr val="08233D"/>
              </a:solidFill>
              <a:latin typeface="Segoe UI"/>
              <a:cs typeface="Segoe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860" y="6272598"/>
            <a:ext cx="1815982" cy="4664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 dirty="0" err="1">
                <a:solidFill>
                  <a:srgbClr val="74828C"/>
                </a:solidFill>
              </a:rPr>
              <a:t>Кузнецов</a:t>
            </a:r>
            <a:r>
              <a:rPr lang="en-US" sz="1700" dirty="0">
                <a:solidFill>
                  <a:srgbClr val="74828C"/>
                </a:solidFill>
              </a:rPr>
              <a:t>  </a:t>
            </a:r>
            <a:r>
              <a:rPr lang="en-US" sz="1700" dirty="0" err="1">
                <a:solidFill>
                  <a:srgbClr val="74828C"/>
                </a:solidFill>
              </a:rPr>
              <a:t>Антон</a:t>
            </a:r>
            <a:r>
              <a:rPr lang="en-US" sz="1700" dirty="0">
                <a:solidFill>
                  <a:srgbClr val="74828C"/>
                </a:solidFill>
              </a:rPr>
              <a:t/>
            </a:r>
            <a:br>
              <a:rPr lang="en-US" sz="1700" dirty="0">
                <a:solidFill>
                  <a:srgbClr val="74828C"/>
                </a:solidFill>
              </a:rPr>
            </a:br>
            <a:r>
              <a:rPr lang="en-US" sz="1700" dirty="0">
                <a:solidFill>
                  <a:srgbClr val="74828C"/>
                </a:solidFill>
              </a:rPr>
              <a:t>@notakes</a:t>
            </a:r>
          </a:p>
        </p:txBody>
      </p:sp>
      <p:pic>
        <p:nvPicPr>
          <p:cNvPr id="4" name="Picture 3" descr="A cartoon face with green and blue eyes&#10;&#10;Description automatically generated">
            <a:extLst>
              <a:ext uri="{FF2B5EF4-FFF2-40B4-BE49-F238E27FC236}">
                <a16:creationId xmlns:a16="http://schemas.microsoft.com/office/drawing/2014/main" xmlns="" id="{712B02FA-03F3-2FA3-A15D-23975A17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" y="261359"/>
            <a:ext cx="980787" cy="9052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E4BA474-E1E9-CBF5-2E7D-C45BFAB99B47}"/>
              </a:ext>
            </a:extLst>
          </p:cNvPr>
          <p:cNvSpPr/>
          <p:nvPr/>
        </p:nvSpPr>
        <p:spPr>
          <a:xfrm>
            <a:off x="6759234" y="-576"/>
            <a:ext cx="5432765" cy="6855122"/>
          </a:xfrm>
          <a:prstGeom prst="rect">
            <a:avLst/>
          </a:prstGeom>
          <a:solidFill>
            <a:srgbClr val="92C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ocused male engineer working at computer">
            <a:extLst>
              <a:ext uri="{FF2B5EF4-FFF2-40B4-BE49-F238E27FC236}">
                <a16:creationId xmlns:a16="http://schemas.microsoft.com/office/drawing/2014/main" xmlns="" id="{6B407B9E-7498-D270-7525-35272B45F6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0598" y="3572174"/>
            <a:ext cx="4458056" cy="2953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0F73F1-EB45-3D62-AFAA-0BD21CA0A774}"/>
              </a:ext>
            </a:extLst>
          </p:cNvPr>
          <p:cNvSpPr txBox="1"/>
          <p:nvPr/>
        </p:nvSpPr>
        <p:spPr>
          <a:xfrm>
            <a:off x="280947" y="1921801"/>
            <a:ext cx="48480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Приложения</a:t>
            </a:r>
            <a:r>
              <a:rPr lang="en-US" sz="3600" b="1" dirty="0">
                <a:solidFill>
                  <a:srgbClr val="08233D"/>
                </a:solidFill>
                <a:latin typeface="Segoe UI "/>
              </a:rPr>
              <a:t> </a:t>
            </a:r>
            <a:endParaRPr lang="en-US"/>
          </a:p>
          <a:p>
            <a:pPr algn="ctr"/>
            <a:r>
              <a:rPr lang="en-US" sz="3600" b="1" err="1">
                <a:solidFill>
                  <a:srgbClr val="08233D"/>
                </a:solidFill>
                <a:latin typeface="Segoe UI "/>
              </a:rPr>
              <a:t>для</a:t>
            </a:r>
            <a:r>
              <a:rPr lang="en-US" sz="3600" b="1" dirty="0">
                <a:solidFill>
                  <a:srgbClr val="08233D"/>
                </a:solidFill>
                <a:latin typeface="Segoe UI "/>
              </a:rPr>
              <a:t> </a:t>
            </a:r>
            <a:r>
              <a:rPr lang="en-US" sz="3600" b="1" err="1">
                <a:solidFill>
                  <a:srgbClr val="08233D"/>
                </a:solidFill>
                <a:latin typeface="Segoe UI "/>
              </a:rPr>
              <a:t>нового</a:t>
            </a:r>
            <a:r>
              <a:rPr lang="en-US" sz="3600" b="1" dirty="0">
                <a:solidFill>
                  <a:srgbClr val="08233D"/>
                </a:solidFill>
                <a:latin typeface="Segoe UI "/>
              </a:rPr>
              <a:t> </a:t>
            </a:r>
            <a:r>
              <a:rPr lang="en-US" sz="3600" b="1" err="1">
                <a:solidFill>
                  <a:srgbClr val="08233D"/>
                </a:solidFill>
                <a:latin typeface="Segoe UI "/>
              </a:rPr>
              <a:t>подхода</a:t>
            </a:r>
            <a:r>
              <a:rPr lang="en-US" sz="3600" b="1" dirty="0">
                <a:solidFill>
                  <a:srgbClr val="08233D"/>
                </a:solidFill>
                <a:latin typeface="Segoe UI "/>
              </a:rPr>
              <a:t> к </a:t>
            </a:r>
            <a:r>
              <a:rPr lang="en-US" sz="3600" b="1" err="1">
                <a:solidFill>
                  <a:srgbClr val="08233D"/>
                </a:solidFill>
                <a:latin typeface="Segoe UI "/>
              </a:rPr>
              <a:t>образованию</a:t>
            </a:r>
            <a:endParaRPr lang="en-US" sz="3600" b="1">
              <a:solidFill>
                <a:srgbClr val="08233D"/>
              </a:solidFill>
              <a:latin typeface="Segoe UI "/>
            </a:endParaRPr>
          </a:p>
        </p:txBody>
      </p:sp>
      <p:pic>
        <p:nvPicPr>
          <p:cNvPr id="12" name="Picture 11" descr="Children using computer">
            <a:extLst>
              <a:ext uri="{FF2B5EF4-FFF2-40B4-BE49-F238E27FC236}">
                <a16:creationId xmlns:a16="http://schemas.microsoft.com/office/drawing/2014/main" xmlns="" id="{FFC30D6E-5B7D-5F6A-041F-4AD5B900F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598" y="262891"/>
            <a:ext cx="4472300" cy="29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E4BA474-E1E9-CBF5-2E7D-C45BFAB99B47}"/>
              </a:ext>
            </a:extLst>
          </p:cNvPr>
          <p:cNvSpPr/>
          <p:nvPr/>
        </p:nvSpPr>
        <p:spPr>
          <a:xfrm>
            <a:off x="6842869" y="-576"/>
            <a:ext cx="5349130" cy="6855122"/>
          </a:xfrm>
          <a:prstGeom prst="rect">
            <a:avLst/>
          </a:prstGeom>
          <a:solidFill>
            <a:srgbClr val="D6F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0F73F1-EB45-3D62-AFAA-0BD21CA0A774}"/>
              </a:ext>
            </a:extLst>
          </p:cNvPr>
          <p:cNvSpPr txBox="1"/>
          <p:nvPr/>
        </p:nvSpPr>
        <p:spPr>
          <a:xfrm>
            <a:off x="773460" y="258410"/>
            <a:ext cx="48480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08233D"/>
                </a:solidFill>
                <a:latin typeface="Segoe UI "/>
              </a:rPr>
              <a:t>Идея</a:t>
            </a:r>
            <a:r>
              <a:rPr lang="en-US" sz="4000" b="1" dirty="0">
                <a:solidFill>
                  <a:srgbClr val="08233D"/>
                </a:solidFill>
                <a:latin typeface="Segoe UI "/>
              </a:rPr>
              <a:t> и </a:t>
            </a:r>
            <a:r>
              <a:rPr lang="en-US" sz="4000" b="1" err="1">
                <a:solidFill>
                  <a:srgbClr val="08233D"/>
                </a:solidFill>
                <a:latin typeface="Segoe UI "/>
              </a:rPr>
              <a:t>преимущества</a:t>
            </a:r>
            <a:endParaRPr lang="en-US" sz="4000" b="1">
              <a:solidFill>
                <a:srgbClr val="08233D"/>
              </a:solidFill>
              <a:latin typeface="Segoe UI "/>
            </a:endParaRPr>
          </a:p>
        </p:txBody>
      </p:sp>
      <p:pic>
        <p:nvPicPr>
          <p:cNvPr id="4" name="Picture 3" descr="A cartoon face with green and blue eyes&#10;&#10;Description automatically generated">
            <a:extLst>
              <a:ext uri="{FF2B5EF4-FFF2-40B4-BE49-F238E27FC236}">
                <a16:creationId xmlns:a16="http://schemas.microsoft.com/office/drawing/2014/main" xmlns="" id="{712B02FA-03F3-2FA3-A15D-23975A17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943" y="177724"/>
            <a:ext cx="915738" cy="895938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8BFC51C4-3BE2-416E-F534-B0B1EE5F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20" y="1589049"/>
            <a:ext cx="4508761" cy="480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2D1200-1085-5FE2-2808-A73EC5A308A5}"/>
              </a:ext>
            </a:extLst>
          </p:cNvPr>
          <p:cNvSpPr txBox="1"/>
          <p:nvPr/>
        </p:nvSpPr>
        <p:spPr>
          <a:xfrm>
            <a:off x="1088911" y="4704375"/>
            <a:ext cx="45334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Главные</a:t>
            </a:r>
            <a:r>
              <a:rPr lang="en-US" sz="2400" b="1" dirty="0"/>
              <a:t> </a:t>
            </a:r>
            <a:r>
              <a:rPr lang="en-US" sz="2400" b="1" err="1"/>
              <a:t>преимущества</a:t>
            </a:r>
            <a:r>
              <a:rPr lang="en-US" sz="2400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200" err="1"/>
              <a:t>Удобство</a:t>
            </a:r>
            <a:r>
              <a:rPr lang="en-US" sz="2200" dirty="0"/>
              <a:t> </a:t>
            </a:r>
            <a:r>
              <a:rPr lang="en-US" sz="2200" err="1"/>
              <a:t>обучения</a:t>
            </a:r>
            <a:r>
              <a:rPr lang="en-US" sz="2200" dirty="0"/>
              <a:t> и </a:t>
            </a:r>
            <a:r>
              <a:rPr lang="en-US" sz="2200" err="1"/>
              <a:t>проверки</a:t>
            </a: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dirty="0" err="1"/>
              <a:t>Простота</a:t>
            </a:r>
            <a:r>
              <a:rPr lang="en-US" sz="2200" dirty="0"/>
              <a:t> </a:t>
            </a:r>
            <a:r>
              <a:rPr lang="en-US" sz="2200" dirty="0" err="1"/>
              <a:t>использования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err="1"/>
              <a:t>Экономичность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82C625-6CCE-BA35-D165-D8025F359076}"/>
              </a:ext>
            </a:extLst>
          </p:cNvPr>
          <p:cNvSpPr txBox="1"/>
          <p:nvPr/>
        </p:nvSpPr>
        <p:spPr>
          <a:xfrm>
            <a:off x="699598" y="2388531"/>
            <a:ext cx="51441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Новый</a:t>
            </a:r>
            <a:r>
              <a:rPr lang="en-US" sz="2400" dirty="0"/>
              <a:t> </a:t>
            </a:r>
            <a:r>
              <a:rPr lang="en-US" sz="2400" err="1"/>
              <a:t>формат</a:t>
            </a:r>
            <a:r>
              <a:rPr lang="en-US" sz="2400" dirty="0"/>
              <a:t> </a:t>
            </a:r>
            <a:r>
              <a:rPr lang="en-US" sz="2400" err="1"/>
              <a:t>обучения</a:t>
            </a:r>
            <a:r>
              <a:rPr lang="en-US" sz="2400" dirty="0"/>
              <a:t> в </a:t>
            </a:r>
            <a:r>
              <a:rPr lang="en-US" sz="2400" err="1"/>
              <a:t>цифровом</a:t>
            </a:r>
            <a:r>
              <a:rPr lang="en-US" sz="2400" dirty="0"/>
              <a:t> </a:t>
            </a:r>
            <a:r>
              <a:rPr lang="en-US" sz="2400" err="1"/>
              <a:t>виде</a:t>
            </a:r>
            <a:r>
              <a:rPr lang="en-US" sz="2400" dirty="0"/>
              <a:t> </a:t>
            </a:r>
            <a:r>
              <a:rPr lang="en-US" sz="2400" err="1"/>
              <a:t>вместо</a:t>
            </a:r>
            <a:r>
              <a:rPr lang="en-US" sz="2400" dirty="0"/>
              <a:t> </a:t>
            </a:r>
            <a:r>
              <a:rPr lang="en-US" sz="2400" err="1"/>
              <a:t>привычных</a:t>
            </a:r>
            <a:r>
              <a:rPr lang="en-US" sz="2400" dirty="0"/>
              <a:t> </a:t>
            </a:r>
            <a:r>
              <a:rPr lang="en-US" sz="2400" err="1"/>
              <a:t>книг</a:t>
            </a:r>
            <a:endParaRPr lang="en-US" sz="2400" dirty="0" err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79C8774-2288-323E-DEF5-0B23AAE52A5C}"/>
              </a:ext>
            </a:extLst>
          </p:cNvPr>
          <p:cNvSpPr txBox="1">
            <a:spLocks/>
          </p:cNvSpPr>
          <p:nvPr/>
        </p:nvSpPr>
        <p:spPr>
          <a:xfrm>
            <a:off x="7430673" y="292185"/>
            <a:ext cx="3439684" cy="735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000" b="1" dirty="0" err="1">
                <a:solidFill>
                  <a:srgbClr val="08233D"/>
                </a:solidFill>
                <a:latin typeface="Segoe UI"/>
                <a:cs typeface="Segoe UI"/>
              </a:rPr>
              <a:t>frog.study</a:t>
            </a:r>
            <a:endParaRPr lang="en-US" sz="5000" b="1">
              <a:solidFill>
                <a:srgbClr val="08233D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127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11742B2-E00F-8B78-80FB-8E95AD6494B1}"/>
              </a:ext>
            </a:extLst>
          </p:cNvPr>
          <p:cNvSpPr/>
          <p:nvPr/>
        </p:nvSpPr>
        <p:spPr>
          <a:xfrm>
            <a:off x="6842869" y="-576"/>
            <a:ext cx="5349130" cy="6855122"/>
          </a:xfrm>
          <a:prstGeom prst="rect">
            <a:avLst/>
          </a:prstGeom>
          <a:solidFill>
            <a:srgbClr val="D6F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0F73F1-EB45-3D62-AFAA-0BD21CA0A774}"/>
              </a:ext>
            </a:extLst>
          </p:cNvPr>
          <p:cNvSpPr txBox="1"/>
          <p:nvPr/>
        </p:nvSpPr>
        <p:spPr>
          <a:xfrm>
            <a:off x="643361" y="379214"/>
            <a:ext cx="48480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Техническая</a:t>
            </a:r>
            <a:r>
              <a:rPr lang="en-US" sz="4000" b="1" dirty="0">
                <a:solidFill>
                  <a:srgbClr val="08233D"/>
                </a:solidFill>
                <a:latin typeface="Segoe UI "/>
              </a:rPr>
              <a:t> </a:t>
            </a:r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часть</a:t>
            </a:r>
            <a:endParaRPr lang="en-US" sz="4000" b="1" dirty="0">
              <a:solidFill>
                <a:srgbClr val="08233D"/>
              </a:solidFill>
              <a:latin typeface="Segoe UI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17441A-7507-041A-B94C-CA085905FF4E}"/>
              </a:ext>
            </a:extLst>
          </p:cNvPr>
          <p:cNvSpPr txBox="1"/>
          <p:nvPr/>
        </p:nvSpPr>
        <p:spPr>
          <a:xfrm>
            <a:off x="639156" y="1764110"/>
            <a:ext cx="5215186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rgbClr val="08233D"/>
                </a:solidFill>
              </a:rPr>
              <a:t>Язык</a:t>
            </a:r>
            <a:r>
              <a:rPr lang="en-US" sz="2400" b="1" dirty="0">
                <a:solidFill>
                  <a:srgbClr val="08233D"/>
                </a:solidFill>
              </a:rPr>
              <a:t> </a:t>
            </a:r>
            <a:r>
              <a:rPr lang="en-US" sz="2400" b="1" err="1">
                <a:solidFill>
                  <a:srgbClr val="08233D"/>
                </a:solidFill>
              </a:rPr>
              <a:t>программирования</a:t>
            </a:r>
            <a:r>
              <a:rPr lang="en-US" sz="2400" b="1" dirty="0">
                <a:solidFill>
                  <a:srgbClr val="08233D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rgbClr val="08233D"/>
                </a:solidFill>
              </a:rPr>
              <a:t>Python 3.12</a:t>
            </a:r>
          </a:p>
          <a:p>
            <a:endParaRPr lang="en-US" sz="2200" dirty="0">
              <a:solidFill>
                <a:srgbClr val="08233D"/>
              </a:solidFill>
            </a:endParaRPr>
          </a:p>
          <a:p>
            <a:r>
              <a:rPr lang="en-US" sz="2400" b="1" dirty="0">
                <a:solidFill>
                  <a:srgbClr val="08233D"/>
                </a:solidFill>
              </a:rPr>
              <a:t>СУБД: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8233D"/>
                </a:solidFill>
              </a:rPr>
              <a:t>Sqlite3</a:t>
            </a:r>
          </a:p>
          <a:p>
            <a:endParaRPr lang="en-US" sz="2200" dirty="0">
              <a:solidFill>
                <a:srgbClr val="08233D"/>
              </a:solidFill>
            </a:endParaRPr>
          </a:p>
          <a:p>
            <a:r>
              <a:rPr lang="en-US" sz="2400" b="1" err="1">
                <a:solidFill>
                  <a:srgbClr val="08233D"/>
                </a:solidFill>
              </a:rPr>
              <a:t>Библиотеки</a:t>
            </a:r>
            <a:r>
              <a:rPr lang="en-US" sz="2200" dirty="0">
                <a:solidFill>
                  <a:srgbClr val="08233D"/>
                </a:solidFill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rgbClr val="08233D"/>
                </a:solidFill>
              </a:rPr>
              <a:t>PyQt6 6.1.7</a:t>
            </a:r>
          </a:p>
          <a:p>
            <a:pPr marL="285750" indent="-285750">
              <a:buFont typeface="Arial"/>
              <a:buChar char="•"/>
            </a:pPr>
            <a:r>
              <a:rPr lang="en-US" sz="2200" err="1">
                <a:solidFill>
                  <a:srgbClr val="08233D"/>
                </a:solidFill>
              </a:rPr>
              <a:t>XlsxWriter</a:t>
            </a:r>
            <a:r>
              <a:rPr lang="en-US" sz="2200" dirty="0">
                <a:solidFill>
                  <a:srgbClr val="08233D"/>
                </a:solidFill>
              </a:rPr>
              <a:t> 3.2.0</a:t>
            </a:r>
          </a:p>
          <a:p>
            <a:endParaRPr lang="en-US" sz="2200" dirty="0">
              <a:solidFill>
                <a:srgbClr val="08233D"/>
              </a:solidFill>
            </a:endParaRPr>
          </a:p>
          <a:p>
            <a:pPr>
              <a:buFont typeface="Arial"/>
            </a:pPr>
            <a:r>
              <a:rPr lang="en-US" sz="2200" b="1" err="1">
                <a:solidFill>
                  <a:srgbClr val="08233D"/>
                </a:solidFill>
              </a:rPr>
              <a:t>Также</a:t>
            </a:r>
            <a:r>
              <a:rPr lang="en-US" sz="2200" b="1" dirty="0">
                <a:solidFill>
                  <a:srgbClr val="08233D"/>
                </a:solidFill>
              </a:rPr>
              <a:t> </a:t>
            </a:r>
            <a:r>
              <a:rPr lang="en-US" sz="2200" b="1" err="1">
                <a:solidFill>
                  <a:srgbClr val="08233D"/>
                </a:solidFill>
              </a:rPr>
              <a:t>использованы</a:t>
            </a:r>
            <a:r>
              <a:rPr lang="en-US" sz="2200" b="1" dirty="0">
                <a:solidFill>
                  <a:srgbClr val="08233D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08233D"/>
                </a:solidFill>
              </a:rPr>
              <a:t>QtDesigner</a:t>
            </a:r>
            <a:endParaRPr lang="en-US" sz="2200" dirty="0" err="1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08233D"/>
                </a:solidFill>
              </a:rPr>
              <a:t>pyinstaller</a:t>
            </a:r>
            <a:endParaRPr lang="en-US" sz="2200" dirty="0" err="1">
              <a:solidFill>
                <a:srgbClr val="08233D"/>
              </a:solidFill>
            </a:endParaRPr>
          </a:p>
        </p:txBody>
      </p:sp>
      <p:pic>
        <p:nvPicPr>
          <p:cNvPr id="13" name="Picture 12" descr="Иконки, логотипы, символы Python — Скачать в PNG и SVG бесплатно">
            <a:extLst>
              <a:ext uri="{FF2B5EF4-FFF2-40B4-BE49-F238E27FC236}">
                <a16:creationId xmlns:a16="http://schemas.microsoft.com/office/drawing/2014/main" xmlns="" id="{4BAF6930-DABD-ED13-2893-A3A772A8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254" y="2494155"/>
            <a:ext cx="2009079" cy="1934738"/>
          </a:xfrm>
          <a:prstGeom prst="rect">
            <a:avLst/>
          </a:prstGeom>
        </p:spPr>
      </p:pic>
      <p:pic>
        <p:nvPicPr>
          <p:cNvPr id="14" name="Picture 13" descr="Download SQLite Logo in SVG Vector or PNG File Format - Logo ...">
            <a:extLst>
              <a:ext uri="{FF2B5EF4-FFF2-40B4-BE49-F238E27FC236}">
                <a16:creationId xmlns:a16="http://schemas.microsoft.com/office/drawing/2014/main" xmlns="" id="{9B2DCA19-4D91-4549-E04D-A541932A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32" y="1139283"/>
            <a:ext cx="2743200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0673" y="292185"/>
            <a:ext cx="3439684" cy="73541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000" b="1" dirty="0" err="1">
                <a:solidFill>
                  <a:srgbClr val="08233D"/>
                </a:solidFill>
                <a:latin typeface="Segoe UI"/>
                <a:cs typeface="Segoe UI"/>
              </a:rPr>
              <a:t>frog.study</a:t>
            </a:r>
            <a:endParaRPr lang="en-US" sz="5000" b="1">
              <a:solidFill>
                <a:srgbClr val="08233D"/>
              </a:solidFill>
              <a:latin typeface="Segoe UI"/>
              <a:cs typeface="Segoe UI"/>
            </a:endParaRPr>
          </a:p>
        </p:txBody>
      </p:sp>
      <p:pic>
        <p:nvPicPr>
          <p:cNvPr id="15" name="Picture 14" descr="Qt - Social media &amp; Logos Icons">
            <a:extLst>
              <a:ext uri="{FF2B5EF4-FFF2-40B4-BE49-F238E27FC236}">
                <a16:creationId xmlns:a16="http://schemas.microsoft.com/office/drawing/2014/main" xmlns="" id="{0964EDF3-E876-DCD3-4622-C717E5D3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02" y="4148252"/>
            <a:ext cx="1869689" cy="1860397"/>
          </a:xfrm>
          <a:prstGeom prst="rect">
            <a:avLst/>
          </a:prstGeom>
        </p:spPr>
      </p:pic>
      <p:pic>
        <p:nvPicPr>
          <p:cNvPr id="21" name="Picture 20" descr="A cartoon face with green and blue eyes&#10;&#10;Description automatically generated">
            <a:extLst>
              <a:ext uri="{FF2B5EF4-FFF2-40B4-BE49-F238E27FC236}">
                <a16:creationId xmlns:a16="http://schemas.microsoft.com/office/drawing/2014/main" xmlns="" id="{00C2F125-7CF6-4026-C45B-BE62BA866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943" y="177724"/>
            <a:ext cx="915738" cy="8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7795" y="431575"/>
            <a:ext cx="3439684" cy="73541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000" b="1" dirty="0" err="1">
                <a:solidFill>
                  <a:srgbClr val="08233D"/>
                </a:solidFill>
                <a:latin typeface="Segoe UI"/>
                <a:cs typeface="Segoe UI"/>
              </a:rPr>
              <a:t>frog.study</a:t>
            </a:r>
            <a:endParaRPr lang="en-US" sz="5000" b="1">
              <a:solidFill>
                <a:srgbClr val="08233D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cartoon face with green and blue eyes&#10;&#10;Description automatically generated">
            <a:extLst>
              <a:ext uri="{FF2B5EF4-FFF2-40B4-BE49-F238E27FC236}">
                <a16:creationId xmlns:a16="http://schemas.microsoft.com/office/drawing/2014/main" xmlns="" id="{712B02FA-03F3-2FA3-A15D-23975A17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" y="261359"/>
            <a:ext cx="980787" cy="9052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E4BA474-E1E9-CBF5-2E7D-C45BFAB99B47}"/>
              </a:ext>
            </a:extLst>
          </p:cNvPr>
          <p:cNvSpPr/>
          <p:nvPr/>
        </p:nvSpPr>
        <p:spPr>
          <a:xfrm>
            <a:off x="6833575" y="-576"/>
            <a:ext cx="5358424" cy="6855122"/>
          </a:xfrm>
          <a:prstGeom prst="rect">
            <a:avLst/>
          </a:prstGeom>
          <a:solidFill>
            <a:srgbClr val="92CD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A3BE0D-4F0A-99A0-FC50-E1E42766A19D}"/>
              </a:ext>
            </a:extLst>
          </p:cNvPr>
          <p:cNvSpPr txBox="1"/>
          <p:nvPr/>
        </p:nvSpPr>
        <p:spPr>
          <a:xfrm>
            <a:off x="634068" y="1262019"/>
            <a:ext cx="48480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Техническая</a:t>
            </a:r>
            <a:r>
              <a:rPr lang="en-US" sz="4000" b="1" dirty="0">
                <a:solidFill>
                  <a:srgbClr val="08233D"/>
                </a:solidFill>
                <a:latin typeface="Segoe UI "/>
              </a:rPr>
              <a:t> </a:t>
            </a:r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часть</a:t>
            </a:r>
            <a:endParaRPr lang="en-US" sz="4000" b="1" dirty="0">
              <a:solidFill>
                <a:srgbClr val="08233D"/>
              </a:solidFill>
              <a:latin typeface="Segoe UI 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1547F6-E3E6-E660-29AD-315156BBC3B6}"/>
              </a:ext>
            </a:extLst>
          </p:cNvPr>
          <p:cNvSpPr txBox="1"/>
          <p:nvPr/>
        </p:nvSpPr>
        <p:spPr>
          <a:xfrm>
            <a:off x="726873" y="2578693"/>
            <a:ext cx="535117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08233D"/>
                </a:solidFill>
              </a:rPr>
              <a:t>Приложение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состоит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из</a:t>
            </a:r>
            <a:r>
              <a:rPr lang="en-US" sz="2400" dirty="0">
                <a:solidFill>
                  <a:srgbClr val="08233D"/>
                </a:solidFill>
              </a:rPr>
              <a:t> 7 </a:t>
            </a:r>
            <a:r>
              <a:rPr lang="en-US" sz="2400" dirty="0" err="1">
                <a:solidFill>
                  <a:srgbClr val="08233D"/>
                </a:solidFill>
              </a:rPr>
              <a:t>окон</a:t>
            </a:r>
            <a:r>
              <a:rPr lang="en-US" sz="2400" dirty="0">
                <a:solidFill>
                  <a:srgbClr val="08233D"/>
                </a:solidFill>
              </a:rPr>
              <a:t>, </a:t>
            </a:r>
            <a:r>
              <a:rPr lang="en-US" sz="2400" dirty="0" err="1">
                <a:solidFill>
                  <a:srgbClr val="08233D"/>
                </a:solidFill>
              </a:rPr>
              <a:t>каждое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из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которых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описано</a:t>
            </a:r>
            <a:r>
              <a:rPr lang="en-US" sz="2400" dirty="0">
                <a:solidFill>
                  <a:srgbClr val="08233D"/>
                </a:solidFill>
              </a:rPr>
              <a:t> в </a:t>
            </a:r>
            <a:r>
              <a:rPr lang="en-US" sz="2400" dirty="0" err="1">
                <a:solidFill>
                  <a:srgbClr val="08233D"/>
                </a:solidFill>
              </a:rPr>
              <a:t>отдельном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классе</a:t>
            </a:r>
            <a:r>
              <a:rPr lang="en-US" sz="2400" dirty="0">
                <a:solidFill>
                  <a:srgbClr val="08233D"/>
                </a:solidFill>
              </a:rPr>
              <a:t>. </a:t>
            </a:r>
            <a:r>
              <a:rPr lang="en-US" sz="2400" dirty="0" err="1">
                <a:solidFill>
                  <a:srgbClr val="08233D"/>
                </a:solidFill>
              </a:rPr>
              <a:t>Ещё</a:t>
            </a:r>
            <a:r>
              <a:rPr lang="en-US" sz="2400" dirty="0">
                <a:solidFill>
                  <a:srgbClr val="08233D"/>
                </a:solidFill>
              </a:rPr>
              <a:t> в </a:t>
            </a:r>
            <a:r>
              <a:rPr lang="en-US" sz="2400" dirty="0" err="1">
                <a:solidFill>
                  <a:srgbClr val="08233D"/>
                </a:solidFill>
              </a:rPr>
              <a:t>приложении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созданы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некоторые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функции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для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улучшения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опыта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использования</a:t>
            </a:r>
            <a:endParaRPr lang="en-US" sz="2400" dirty="0">
              <a:solidFill>
                <a:srgbClr val="08233D"/>
              </a:solidFill>
            </a:endParaRPr>
          </a:p>
          <a:p>
            <a:endParaRPr lang="en-US" sz="2400" dirty="0">
              <a:solidFill>
                <a:srgbClr val="08233D"/>
              </a:solidFill>
            </a:endParaRPr>
          </a:p>
          <a:p>
            <a:r>
              <a:rPr lang="en-US" sz="2400" dirty="0" err="1">
                <a:solidFill>
                  <a:srgbClr val="08233D"/>
                </a:solidFill>
              </a:rPr>
              <a:t>Подробнее</a:t>
            </a:r>
            <a:r>
              <a:rPr lang="en-US" sz="2400" dirty="0">
                <a:solidFill>
                  <a:srgbClr val="08233D"/>
                </a:solidFill>
              </a:rPr>
              <a:t> о </a:t>
            </a:r>
            <a:r>
              <a:rPr lang="en-US" sz="2400" dirty="0" err="1">
                <a:solidFill>
                  <a:srgbClr val="08233D"/>
                </a:solidFill>
              </a:rPr>
              <a:t>можно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узнать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по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qr-кодам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или</a:t>
            </a:r>
            <a:r>
              <a:rPr lang="en-US" sz="2400" dirty="0">
                <a:solidFill>
                  <a:srgbClr val="08233D"/>
                </a:solidFill>
              </a:rPr>
              <a:t> </a:t>
            </a:r>
            <a:r>
              <a:rPr lang="en-US" sz="2400" dirty="0" err="1">
                <a:solidFill>
                  <a:srgbClr val="08233D"/>
                </a:solidFill>
              </a:rPr>
              <a:t>ссылке</a:t>
            </a:r>
            <a:r>
              <a:rPr lang="en-US" sz="2400" dirty="0">
                <a:solidFill>
                  <a:srgbClr val="08233D"/>
                </a:solidFill>
              </a:rPr>
              <a:t>: </a:t>
            </a:r>
            <a:r>
              <a:rPr lang="en-US" sz="2400" b="1" dirty="0">
                <a:solidFill>
                  <a:srgbClr val="08233D"/>
                </a:solidFill>
              </a:rPr>
              <a:t>https://github.com/NotAKes/frog.study</a:t>
            </a:r>
            <a:endParaRPr lang="en-US"/>
          </a:p>
        </p:txBody>
      </p:sp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xmlns="" id="{938F9D46-B536-AB6D-EBE6-F6F905AB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16" t="7224" r="8638" b="8319"/>
          <a:stretch/>
        </p:blipFill>
        <p:spPr>
          <a:xfrm>
            <a:off x="8464737" y="3430689"/>
            <a:ext cx="2312230" cy="24627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B5D574-9BD4-5373-E696-1254B4BEB66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9" name="Picture 18" descr="A qr code with a ufo&#10;&#10;Description automatically generated">
            <a:extLst>
              <a:ext uri="{FF2B5EF4-FFF2-40B4-BE49-F238E27FC236}">
                <a16:creationId xmlns:a16="http://schemas.microsoft.com/office/drawing/2014/main" xmlns="" id="{9BB5B19D-B830-6E61-F402-1D1EE197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32" y="721925"/>
            <a:ext cx="2236051" cy="22360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5D3020-F487-2AC1-4830-8A3BCC7A4D44}"/>
              </a:ext>
            </a:extLst>
          </p:cNvPr>
          <p:cNvSpPr txBox="1"/>
          <p:nvPr/>
        </p:nvSpPr>
        <p:spPr>
          <a:xfrm>
            <a:off x="8648450" y="350414"/>
            <a:ext cx="19145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Яндекс</a:t>
            </a:r>
            <a:r>
              <a:rPr lang="en-US" sz="2000" dirty="0"/>
              <a:t> </a:t>
            </a:r>
            <a:r>
              <a:rPr lang="en-US" sz="2000" dirty="0" err="1"/>
              <a:t>диск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3D7384-216E-C13F-F722-2E82421ED664}"/>
              </a:ext>
            </a:extLst>
          </p:cNvPr>
          <p:cNvSpPr txBox="1"/>
          <p:nvPr/>
        </p:nvSpPr>
        <p:spPr>
          <a:xfrm>
            <a:off x="9199799" y="5909347"/>
            <a:ext cx="13836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err="1"/>
              <a:t>Гитхаб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619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11742B2-E00F-8B78-80FB-8E95AD6494B1}"/>
              </a:ext>
            </a:extLst>
          </p:cNvPr>
          <p:cNvSpPr/>
          <p:nvPr/>
        </p:nvSpPr>
        <p:spPr>
          <a:xfrm>
            <a:off x="6898625" y="-576"/>
            <a:ext cx="5293374" cy="6855122"/>
          </a:xfrm>
          <a:prstGeom prst="rect">
            <a:avLst/>
          </a:prstGeom>
          <a:solidFill>
            <a:srgbClr val="D6F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0F73F1-EB45-3D62-AFAA-0BD21CA0A774}"/>
              </a:ext>
            </a:extLst>
          </p:cNvPr>
          <p:cNvSpPr txBox="1"/>
          <p:nvPr/>
        </p:nvSpPr>
        <p:spPr>
          <a:xfrm>
            <a:off x="736288" y="119019"/>
            <a:ext cx="48480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Потенциал</a:t>
            </a:r>
            <a:r>
              <a:rPr lang="en-US" sz="4000" b="1" dirty="0">
                <a:solidFill>
                  <a:srgbClr val="08233D"/>
                </a:solidFill>
                <a:latin typeface="Segoe UI "/>
              </a:rPr>
              <a:t> и </a:t>
            </a:r>
            <a:r>
              <a:rPr lang="en-US" sz="4000" b="1" dirty="0" err="1">
                <a:solidFill>
                  <a:srgbClr val="08233D"/>
                </a:solidFill>
                <a:latin typeface="Segoe UI "/>
              </a:rPr>
              <a:t>развитие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17441A-7507-041A-B94C-CA085905FF4E}"/>
              </a:ext>
            </a:extLst>
          </p:cNvPr>
          <p:cNvSpPr txBox="1"/>
          <p:nvPr/>
        </p:nvSpPr>
        <p:spPr>
          <a:xfrm>
            <a:off x="425425" y="1652598"/>
            <a:ext cx="5837795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08233D"/>
                </a:solidFill>
              </a:rPr>
              <a:t>Идеи</a:t>
            </a:r>
            <a:r>
              <a:rPr lang="en-US" sz="2400" b="1" dirty="0">
                <a:solidFill>
                  <a:srgbClr val="08233D"/>
                </a:solidFill>
              </a:rPr>
              <a:t> </a:t>
            </a:r>
            <a:r>
              <a:rPr lang="en-US" sz="2400" b="1" dirty="0" err="1">
                <a:solidFill>
                  <a:srgbClr val="08233D"/>
                </a:solidFill>
              </a:rPr>
              <a:t>развития</a:t>
            </a:r>
            <a:r>
              <a:rPr lang="en-US" sz="2400" b="1" dirty="0">
                <a:solidFill>
                  <a:srgbClr val="08233D"/>
                </a:solidFill>
              </a:rPr>
              <a:t> </a:t>
            </a:r>
            <a:r>
              <a:rPr lang="en-US" sz="2400" b="1" dirty="0" err="1">
                <a:solidFill>
                  <a:srgbClr val="08233D"/>
                </a:solidFill>
              </a:rPr>
              <a:t>проекта</a:t>
            </a:r>
            <a:r>
              <a:rPr lang="en-US" sz="2400" b="1" dirty="0">
                <a:solidFill>
                  <a:srgbClr val="08233D"/>
                </a:solidFill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08233D"/>
                </a:solidFill>
              </a:rPr>
              <a:t>Добавления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err="1">
                <a:solidFill>
                  <a:srgbClr val="08233D"/>
                </a:solidFill>
              </a:rPr>
              <a:t>функционала</a:t>
            </a:r>
            <a:r>
              <a:rPr lang="en-US" sz="2200" dirty="0">
                <a:solidFill>
                  <a:srgbClr val="08233D"/>
                </a:solidFill>
              </a:rPr>
              <a:t> с </a:t>
            </a:r>
            <a:r>
              <a:rPr lang="en-US" sz="2200" err="1">
                <a:solidFill>
                  <a:srgbClr val="08233D"/>
                </a:solidFill>
              </a:rPr>
              <a:t>заданиями</a:t>
            </a: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>
                <a:solidFill>
                  <a:srgbClr val="08233D"/>
                </a:solidFill>
              </a:rPr>
              <a:t>Добавление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остальных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школьных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предметов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>
                <a:solidFill>
                  <a:srgbClr val="08233D"/>
                </a:solidFill>
              </a:rPr>
              <a:t>Добавление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возможности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создания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нескольких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профилей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учеников</a:t>
            </a: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err="1">
                <a:solidFill>
                  <a:srgbClr val="08233D"/>
                </a:solidFill>
              </a:rPr>
              <a:t>Создание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err="1">
                <a:solidFill>
                  <a:srgbClr val="08233D"/>
                </a:solidFill>
              </a:rPr>
              <a:t>классов</a:t>
            </a:r>
            <a:endParaRPr lang="en-US" sz="220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8233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>
                <a:solidFill>
                  <a:srgbClr val="08233D"/>
                </a:solidFill>
              </a:rPr>
              <a:t>Добавление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функционала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выставления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оценок</a:t>
            </a:r>
            <a:r>
              <a:rPr lang="en-US" sz="2200" dirty="0">
                <a:solidFill>
                  <a:srgbClr val="08233D"/>
                </a:solidFill>
              </a:rPr>
              <a:t>(</a:t>
            </a:r>
            <a:r>
              <a:rPr lang="en-US" sz="2200" dirty="0" err="1">
                <a:solidFill>
                  <a:srgbClr val="08233D"/>
                </a:solidFill>
              </a:rPr>
              <a:t>интеграция</a:t>
            </a:r>
            <a:r>
              <a:rPr lang="en-US" sz="2200" dirty="0">
                <a:solidFill>
                  <a:srgbClr val="08233D"/>
                </a:solidFill>
              </a:rPr>
              <a:t> с </a:t>
            </a:r>
            <a:r>
              <a:rPr lang="en-US" sz="2200" dirty="0" err="1">
                <a:solidFill>
                  <a:srgbClr val="08233D"/>
                </a:solidFill>
              </a:rPr>
              <a:t>текущими</a:t>
            </a:r>
            <a:r>
              <a:rPr lang="en-US" sz="2200" dirty="0">
                <a:solidFill>
                  <a:srgbClr val="08233D"/>
                </a:solidFill>
              </a:rPr>
              <a:t> </a:t>
            </a:r>
            <a:r>
              <a:rPr lang="en-US" sz="2200" dirty="0" err="1">
                <a:solidFill>
                  <a:srgbClr val="08233D"/>
                </a:solidFill>
              </a:rPr>
              <a:t>сервисами</a:t>
            </a:r>
            <a:r>
              <a:rPr lang="en-US" sz="2200" dirty="0">
                <a:solidFill>
                  <a:srgbClr val="08233D"/>
                </a:solidFill>
              </a:rPr>
              <a:t>)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solidFill>
                <a:srgbClr val="08233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0673" y="292185"/>
            <a:ext cx="3439684" cy="73541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000" b="1" dirty="0" err="1">
                <a:solidFill>
                  <a:srgbClr val="08233D"/>
                </a:solidFill>
                <a:latin typeface="Segoe UI"/>
                <a:cs typeface="Segoe UI"/>
              </a:rPr>
              <a:t>frog.study</a:t>
            </a:r>
            <a:endParaRPr lang="en-US" sz="5000" b="1">
              <a:solidFill>
                <a:srgbClr val="08233D"/>
              </a:solidFill>
              <a:latin typeface="Segoe UI"/>
              <a:cs typeface="Segoe UI"/>
            </a:endParaRPr>
          </a:p>
        </p:txBody>
      </p:sp>
      <p:pic>
        <p:nvPicPr>
          <p:cNvPr id="21" name="Picture 20" descr="A cartoon face with green and blue eyes&#10;&#10;Description automatically generated">
            <a:extLst>
              <a:ext uri="{FF2B5EF4-FFF2-40B4-BE49-F238E27FC236}">
                <a16:creationId xmlns:a16="http://schemas.microsoft.com/office/drawing/2014/main" xmlns="" id="{00C2F125-7CF6-4026-C45B-BE62BA86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943" y="177724"/>
            <a:ext cx="915738" cy="895938"/>
          </a:xfrm>
          <a:prstGeom prst="rect">
            <a:avLst/>
          </a:prstGeom>
        </p:spPr>
      </p:pic>
      <p:pic>
        <p:nvPicPr>
          <p:cNvPr id="4" name="Picture 3" descr="Child writing on a notebook">
            <a:extLst>
              <a:ext uri="{FF2B5EF4-FFF2-40B4-BE49-F238E27FC236}">
                <a16:creationId xmlns:a16="http://schemas.microsoft.com/office/drawing/2014/main" xmlns="" id="{B49701C5-AA1D-B924-AECB-C6A6A6CA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85" y="1226633"/>
            <a:ext cx="3865759" cy="2536904"/>
          </a:xfrm>
          <a:prstGeom prst="rect">
            <a:avLst/>
          </a:prstGeom>
        </p:spPr>
      </p:pic>
      <p:pic>
        <p:nvPicPr>
          <p:cNvPr id="5" name="Picture 4" descr="Child using a laptop">
            <a:extLst>
              <a:ext uri="{FF2B5EF4-FFF2-40B4-BE49-F238E27FC236}">
                <a16:creationId xmlns:a16="http://schemas.microsoft.com/office/drawing/2014/main" xmlns="" id="{5D1FABBD-E212-F738-8CA7-FE2094E3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34" y="3939168"/>
            <a:ext cx="3873842" cy="26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0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</Words>
  <Application>Microsoft Office PowerPoint</Application>
  <PresentationFormat>Произвольный</PresentationFormat>
  <Paragraphs>45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office theme</vt:lpstr>
      <vt:lpstr>frog.study</vt:lpstr>
      <vt:lpstr>Презентация PowerPoint</vt:lpstr>
      <vt:lpstr>frog.study</vt:lpstr>
      <vt:lpstr>frog.study</vt:lpstr>
      <vt:lpstr>frog.study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frog.study</dc:title>
  <dc:creator/>
  <cp:lastModifiedBy>NotAKes NotAKes</cp:lastModifiedBy>
  <cp:revision>481</cp:revision>
  <dcterms:created xsi:type="dcterms:W3CDTF">2024-11-23T14:02:08Z</dcterms:created>
  <dcterms:modified xsi:type="dcterms:W3CDTF">2024-11-24T19:55:10Z</dcterms:modified>
</cp:coreProperties>
</file>